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57" r:id="rId4"/>
    <p:sldId id="258" r:id="rId5"/>
    <p:sldId id="259" r:id="rId6"/>
    <p:sldId id="260" r:id="rId7"/>
    <p:sldId id="262" r:id="rId8"/>
    <p:sldId id="261" r:id="rId9"/>
    <p:sldId id="263" r:id="rId10"/>
    <p:sldId id="264" r:id="rId11"/>
    <p:sldId id="275" r:id="rId12"/>
    <p:sldId id="265" r:id="rId13"/>
    <p:sldId id="266" r:id="rId14"/>
    <p:sldId id="267" r:id="rId15"/>
    <p:sldId id="268" r:id="rId16"/>
    <p:sldId id="276" r:id="rId17"/>
    <p:sldId id="269" r:id="rId18"/>
    <p:sldId id="270" r:id="rId19"/>
    <p:sldId id="278" r:id="rId20"/>
    <p:sldId id="271" r:id="rId21"/>
    <p:sldId id="279" r:id="rId22"/>
    <p:sldId id="272" r:id="rId23"/>
    <p:sldId id="27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9" d="100"/>
          <a:sy n="89" d="100"/>
        </p:scale>
        <p:origin x="-582" y="9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7EC0D83-4855-45A4-971E-B580CE3D48C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EC0D83-4855-45A4-971E-B580CE3D48CC}" type="datetimeFigureOut">
              <a:rPr lang="en-US" smtClean="0"/>
              <a:t>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EC0D83-4855-45A4-971E-B580CE3D48CC}" type="datetimeFigureOut">
              <a:rPr lang="en-US" smtClean="0"/>
              <a:t>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C0D83-4855-45A4-971E-B580CE3D48CC}" type="datetimeFigureOut">
              <a:rPr lang="en-US" smtClean="0"/>
              <a:t>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C0D83-4855-45A4-971E-B580CE3D48C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7599B-C6C0-4FB1-ACF7-D67C9B4706F6}"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7EC0D83-4855-45A4-971E-B580CE3D48CC}" type="datetimeFigureOut">
              <a:rPr lang="en-US" smtClean="0"/>
              <a:t>1/2/2020</a:t>
            </a:fld>
            <a:endParaRPr lang="en-US"/>
          </a:p>
        </p:txBody>
      </p:sp>
      <p:sp>
        <p:nvSpPr>
          <p:cNvPr id="9" name="Slide Number Placeholder 8"/>
          <p:cNvSpPr>
            <a:spLocks noGrp="1"/>
          </p:cNvSpPr>
          <p:nvPr>
            <p:ph type="sldNum" sz="quarter" idx="11"/>
          </p:nvPr>
        </p:nvSpPr>
        <p:spPr/>
        <p:txBody>
          <a:bodyPr/>
          <a:lstStyle/>
          <a:p>
            <a:fld id="{27A7599B-C6C0-4FB1-ACF7-D67C9B4706F6}"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7A7599B-C6C0-4FB1-ACF7-D67C9B4706F6}"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47EC0D83-4855-45A4-971E-B580CE3D48CC}" type="datetimeFigureOut">
              <a:rPr lang="en-US" smtClean="0"/>
              <a:t>1/2/2020</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a:t>
            </a:r>
            <a:endParaRPr lang="en-US" dirty="0"/>
          </a:p>
        </p:txBody>
      </p:sp>
      <p:sp>
        <p:nvSpPr>
          <p:cNvPr id="3" name="Subtitle 2"/>
          <p:cNvSpPr>
            <a:spLocks noGrp="1"/>
          </p:cNvSpPr>
          <p:nvPr>
            <p:ph type="subTitle" idx="1"/>
          </p:nvPr>
        </p:nvSpPr>
        <p:spPr/>
        <p:txBody>
          <a:bodyPr/>
          <a:lstStyle/>
          <a:p>
            <a:r>
              <a:rPr lang="en-US" b="1" dirty="0"/>
              <a:t>What is Machine Learning and What is Artificial Intelligence?</a:t>
            </a:r>
          </a:p>
          <a:p>
            <a:endParaRPr lang="en-US" dirty="0"/>
          </a:p>
        </p:txBody>
      </p:sp>
    </p:spTree>
    <p:extLst>
      <p:ext uri="{BB962C8B-B14F-4D97-AF65-F5344CB8AC3E}">
        <p14:creationId xmlns:p14="http://schemas.microsoft.com/office/powerpoint/2010/main" val="720643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Analysis</a:t>
            </a:r>
          </a:p>
        </p:txBody>
      </p:sp>
      <p:sp>
        <p:nvSpPr>
          <p:cNvPr id="3" name="Content Placeholder 2"/>
          <p:cNvSpPr>
            <a:spLocks noGrp="1"/>
          </p:cNvSpPr>
          <p:nvPr>
            <p:ph idx="1"/>
          </p:nvPr>
        </p:nvSpPr>
        <p:spPr/>
        <p:txBody>
          <a:bodyPr/>
          <a:lstStyle/>
          <a:p>
            <a:r>
              <a:rPr lang="en-US" dirty="0"/>
              <a:t>In all </a:t>
            </a:r>
            <a:r>
              <a:rPr lang="en-US" dirty="0" smtClean="0"/>
              <a:t>the regression </a:t>
            </a:r>
            <a:r>
              <a:rPr lang="en-US" dirty="0"/>
              <a:t>examples we predict the unknown value </a:t>
            </a:r>
            <a:r>
              <a:rPr lang="en-US" dirty="0" smtClean="0"/>
              <a:t>of a quantity from </a:t>
            </a:r>
            <a:r>
              <a:rPr lang="en-US" dirty="0"/>
              <a:t>the given set of </a:t>
            </a:r>
            <a:r>
              <a:rPr lang="en-US" dirty="0" smtClean="0"/>
              <a:t>data.</a:t>
            </a:r>
          </a:p>
          <a:p>
            <a:endParaRPr lang="en-US" dirty="0"/>
          </a:p>
          <a:p>
            <a:r>
              <a:rPr lang="en-US" dirty="0"/>
              <a:t>Regression analysis is a statistical process for estimating relationship among variables</a:t>
            </a:r>
            <a:r>
              <a:rPr lang="en-US" dirty="0" smtClean="0"/>
              <a:t>.</a:t>
            </a:r>
          </a:p>
          <a:p>
            <a:r>
              <a:rPr lang="en-US" dirty="0" smtClean="0"/>
              <a:t>It </a:t>
            </a:r>
            <a:r>
              <a:rPr lang="en-US" dirty="0"/>
              <a:t>is also used to understand which among the independent variables are related to the dependent variables. </a:t>
            </a:r>
          </a:p>
        </p:txBody>
      </p:sp>
    </p:spTree>
    <p:extLst>
      <p:ext uri="{BB962C8B-B14F-4D97-AF65-F5344CB8AC3E}">
        <p14:creationId xmlns:p14="http://schemas.microsoft.com/office/powerpoint/2010/main" val="706959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Regression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744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65" y="0"/>
            <a:ext cx="7620000" cy="1143000"/>
          </a:xfrm>
        </p:spPr>
        <p:txBody>
          <a:bodyPr/>
          <a:lstStyle/>
          <a:p>
            <a:r>
              <a:rPr lang="en-US" dirty="0" smtClean="0"/>
              <a:t>Linear Regression</a:t>
            </a:r>
            <a:endParaRPr lang="en-US" dirty="0"/>
          </a:p>
        </p:txBody>
      </p:sp>
      <p:sp>
        <p:nvSpPr>
          <p:cNvPr id="3" name="Content Placeholder 2"/>
          <p:cNvSpPr>
            <a:spLocks noGrp="1"/>
          </p:cNvSpPr>
          <p:nvPr>
            <p:ph idx="1"/>
          </p:nvPr>
        </p:nvSpPr>
        <p:spPr>
          <a:xfrm>
            <a:off x="405165" y="914400"/>
            <a:ext cx="7620000" cy="4800600"/>
          </a:xfrm>
        </p:spPr>
        <p:txBody>
          <a:bodyPr/>
          <a:lstStyle/>
          <a:p>
            <a:r>
              <a:rPr lang="en-US" dirty="0"/>
              <a:t>Linear regression models assume that the relationship between a dependent continuous variable Y and one or more </a:t>
            </a:r>
            <a:r>
              <a:rPr lang="en-US" dirty="0" smtClean="0"/>
              <a:t>independent </a:t>
            </a:r>
            <a:r>
              <a:rPr lang="en-US" dirty="0"/>
              <a:t>variables X is linear (that is, a straight line). </a:t>
            </a:r>
            <a:endParaRPr lang="en-US" dirty="0" smtClean="0"/>
          </a:p>
          <a:p>
            <a:r>
              <a:rPr lang="en-US" dirty="0" smtClean="0"/>
              <a:t>It’s </a:t>
            </a:r>
            <a:r>
              <a:rPr lang="en-US" dirty="0"/>
              <a:t>used to predict values within a continuous range (e.g. sales, price) </a:t>
            </a:r>
            <a:endParaRPr lang="en-US" dirty="0" smtClean="0"/>
          </a:p>
          <a:p>
            <a:r>
              <a:rPr lang="en-US" dirty="0" smtClean="0"/>
              <a:t>In </a:t>
            </a:r>
            <a:r>
              <a:rPr lang="en-US" dirty="0"/>
              <a:t>other words, there exist a linear relationship between independent and dependent variables</a:t>
            </a:r>
            <a:r>
              <a:rPr lang="en-US" dirty="0" smtClean="0"/>
              <a:t>.</a:t>
            </a:r>
          </a:p>
          <a:p>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51577"/>
            <a:ext cx="3886200" cy="321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534" y="3818467"/>
            <a:ext cx="5314949"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9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1626" y1="36190" x2="17770" y2="35873"/>
                        <a14:backgroundMark x1="17305" y1="35238" x2="18118" y2="93651"/>
                        <a14:backgroundMark x1="2091" y1="42540" x2="1278" y2="98095"/>
                      </a14:backgroundRemoval>
                    </a14:imgEffect>
                  </a14:imgLayer>
                </a14:imgProps>
              </a:ext>
              <a:ext uri="{28A0092B-C50C-407E-A947-70E740481C1C}">
                <a14:useLocalDpi xmlns:a14="http://schemas.microsoft.com/office/drawing/2010/main" val="0"/>
              </a:ext>
            </a:extLst>
          </a:blip>
          <a:srcRect/>
          <a:stretch>
            <a:fillRect/>
          </a:stretch>
        </p:blipFill>
        <p:spPr bwMode="auto">
          <a:xfrm>
            <a:off x="152400" y="1524000"/>
            <a:ext cx="82010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37923"/>
            <a:ext cx="82010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76600"/>
            <a:ext cx="3886200" cy="321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6459" y="3462337"/>
            <a:ext cx="59817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399" y="3038298"/>
            <a:ext cx="8077201" cy="379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40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4"/>
                                        </p:tgtEl>
                                      </p:cBhvr>
                                    </p:animEffect>
                                    <p:set>
                                      <p:cBhvr>
                                        <p:cTn id="7" dur="1" fill="hold">
                                          <p:stCondLst>
                                            <p:cond delay="499"/>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u="sng" dirty="0" smtClean="0"/>
              <a:t>Cost function</a:t>
            </a:r>
            <a:r>
              <a:rPr lang="en-US" dirty="0" smtClean="0"/>
              <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914400"/>
                <a:ext cx="5856994" cy="567267"/>
              </a:xfrm>
            </p:spPr>
            <p:txBody>
              <a:bodyPr/>
              <a:lstStyle/>
              <a:p>
                <a:r>
                  <a:rPr lang="en-US" dirty="0" smtClean="0"/>
                  <a:t>How do we decide what values for  </a:t>
                </a:r>
                <a14:m>
                  <m:oMath xmlns:m="http://schemas.openxmlformats.org/officeDocument/2006/math">
                    <m:r>
                      <a:rPr lang="en-US" i="1" smtClean="0">
                        <a:latin typeface="Cambria Math"/>
                        <a:ea typeface="Cambria Math"/>
                      </a:rPr>
                      <m:t>𝜃</m:t>
                    </m:r>
                    <m:r>
                      <a:rPr lang="en-US" b="0" i="1" baseline="-25000" smtClean="0">
                        <a:latin typeface="Cambria Math"/>
                        <a:ea typeface="Cambria Math"/>
                      </a:rPr>
                      <m:t>0</m:t>
                    </m:r>
                    <m:r>
                      <a:rPr lang="en-US" b="0" i="1" smtClean="0">
                        <a:latin typeface="Cambria Math"/>
                        <a:ea typeface="Cambria Math"/>
                      </a:rPr>
                      <m:t> </m:t>
                    </m:r>
                    <m:r>
                      <a:rPr lang="en-US" b="0" i="1" smtClean="0">
                        <a:latin typeface="Cambria Math"/>
                        <a:ea typeface="Cambria Math"/>
                      </a:rPr>
                      <m:t>𝑎𝑛𝑑</m:t>
                    </m:r>
                    <m:r>
                      <a:rPr lang="en-US" b="0" i="1" smtClean="0">
                        <a:latin typeface="Cambria Math"/>
                        <a:ea typeface="Cambria Math"/>
                      </a:rPr>
                      <m:t> </m:t>
                    </m:r>
                    <m:r>
                      <a:rPr lang="en-US" b="0" i="1" smtClean="0">
                        <a:latin typeface="Cambria Math"/>
                        <a:ea typeface="Cambria Math"/>
                      </a:rPr>
                      <m:t>𝜃</m:t>
                    </m:r>
                  </m:oMath>
                </a14:m>
                <a:r>
                  <a:rPr lang="en-US" baseline="-25000" dirty="0" smtClean="0"/>
                  <a:t>1</a:t>
                </a:r>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914400"/>
                <a:ext cx="5856994" cy="567267"/>
              </a:xfrm>
              <a:blipFill rotWithShape="1">
                <a:blip r:embed="rId2"/>
                <a:stretch>
                  <a:fillRect t="-6452"/>
                </a:stretch>
              </a:blipFill>
            </p:spPr>
            <p:txBody>
              <a:bodyPr/>
              <a:lstStyle/>
              <a:p>
                <a:r>
                  <a:rPr lang="en-US">
                    <a:noFill/>
                  </a:rPr>
                  <a:t> </a:t>
                </a:r>
              </a:p>
            </p:txBody>
          </p:sp>
        </mc:Fallback>
      </mc:AlternateContent>
      <p:pic>
        <p:nvPicPr>
          <p:cNvPr id="5"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048" l="0" r="99419">
                        <a14:foregroundMark x1="27062" y1="34603" x2="36353" y2="317"/>
                        <a14:foregroundMark x1="7666" y1="39683" x2="116" y2="41270"/>
                        <a14:foregroundMark x1="91405" y1="1587" x2="92334" y2="99048"/>
                        <a14:foregroundMark x1="77816" y1="57143" x2="44832" y2="41270"/>
                        <a14:foregroundMark x1="78862" y1="56190" x2="56794" y2="35556"/>
                        <a14:foregroundMark x1="94657" y1="1587" x2="99419" y2="99048"/>
                        <a14:foregroundMark x1="16841" y1="49206" x2="16841" y2="49206"/>
                        <a14:backgroundMark x1="27526" y1="635" x2="27410" y2="37778"/>
                        <a14:backgroundMark x1="27410" y1="35238" x2="116" y2="33968"/>
                        <a14:backgroundMark x1="2207" y1="2540" x2="2904" y2="27937"/>
                        <a14:backgroundMark x1="3020" y1="2857" x2="28107" y2="6349"/>
                        <a14:backgroundMark x1="1742" y1="2222" x2="697" y2="33333"/>
                        <a14:backgroundMark x1="3949" y1="20952" x2="24971" y2="15238"/>
                        <a14:backgroundMark x1="5459" y1="2540" x2="25552" y2="29841"/>
                        <a14:backgroundMark x1="929" y1="30794" x2="20906" y2="32063"/>
                        <a14:backgroundMark x1="929" y1="17143" x2="18467" y2="18730"/>
                        <a14:backgroundMark x1="9175" y1="18413" x2="13473" y2="33968"/>
                        <a14:backgroundMark x1="13821" y1="34603" x2="27062" y2="19365"/>
                        <a14:backgroundMark x1="27062" y1="19365" x2="28107" y2="19365"/>
                        <a14:backgroundMark x1="20557" y1="27619" x2="27294" y2="33968"/>
                        <a14:backgroundMark x1="27758" y1="35873" x2="31823" y2="16508"/>
                        <a14:backgroundMark x1="29617" y1="25714" x2="27410" y2="18730"/>
                        <a14:backgroundMark x1="27991" y1="2222" x2="34843" y2="2857"/>
                        <a14:backgroundMark x1="35424" y1="2857" x2="29617" y2="24762"/>
                      </a14:backgroundRemoval>
                    </a14:imgEffect>
                  </a14:imgLayer>
                </a14:imgProps>
              </a:ext>
              <a:ext uri="{28A0092B-C50C-407E-A947-70E740481C1C}">
                <a14:useLocalDpi xmlns:a14="http://schemas.microsoft.com/office/drawing/2010/main" val="0"/>
              </a:ext>
            </a:extLst>
          </a:blip>
          <a:srcRect l="18583"/>
          <a:stretch/>
        </p:blipFill>
        <p:spPr bwMode="auto">
          <a:xfrm>
            <a:off x="0" y="3052408"/>
            <a:ext cx="66770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1676400" y="3052408"/>
            <a:ext cx="5000625" cy="212919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6148" name="Picture 4" descr="Image result for cost function linear regres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95400"/>
            <a:ext cx="7098946" cy="16445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819400"/>
            <a:ext cx="4424539" cy="428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3933"/>
            <a:ext cx="7620000" cy="1143000"/>
          </a:xfrm>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45815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23622"/>
            <a:ext cx="859155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1415697"/>
            <a:ext cx="86106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94" y="1406172"/>
            <a:ext cx="85629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222126"/>
            <a:ext cx="6067425" cy="45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8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198"/>
                                        </p:tgtEl>
                                      </p:cBhvr>
                                    </p:animEffect>
                                    <p:set>
                                      <p:cBhvr>
                                        <p:cTn id="11" dur="1" fill="hold">
                                          <p:stCondLst>
                                            <p:cond delay="499"/>
                                          </p:stCondLst>
                                        </p:cTn>
                                        <p:tgtEl>
                                          <p:spTgt spid="819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1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19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 – Gradient Descent</a:t>
            </a:r>
            <a:endParaRPr lang="en-US" dirty="0"/>
          </a:p>
        </p:txBody>
      </p:sp>
      <p:sp>
        <p:nvSpPr>
          <p:cNvPr id="3" name="Content Placeholder 2"/>
          <p:cNvSpPr>
            <a:spLocks noGrp="1"/>
          </p:cNvSpPr>
          <p:nvPr>
            <p:ph idx="1"/>
          </p:nvPr>
        </p:nvSpPr>
        <p:spPr/>
        <p:txBody>
          <a:bodyPr/>
          <a:lstStyle/>
          <a:p>
            <a:pPr marL="114300" indent="0">
              <a:buNone/>
            </a:pPr>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91"/>
          <a:stretch/>
        </p:blipFill>
        <p:spPr bwMode="auto">
          <a:xfrm>
            <a:off x="377687" y="1379572"/>
            <a:ext cx="8072188" cy="515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Image result for gradient descent moun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25" y="1298133"/>
            <a:ext cx="8001000" cy="532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7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268"/>
                                        </p:tgtEl>
                                      </p:cBhvr>
                                    </p:animEffect>
                                    <p:set>
                                      <p:cBhvr>
                                        <p:cTn id="7" dur="1" fill="hold">
                                          <p:stCondLst>
                                            <p:cond delay="499"/>
                                          </p:stCondLst>
                                        </p:cTn>
                                        <p:tgtEl>
                                          <p:spTgt spid="112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8382000" cy="483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590675"/>
            <a:ext cx="73914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1485900"/>
            <a:ext cx="745807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25" y="1504950"/>
            <a:ext cx="73342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1628775"/>
            <a:ext cx="73818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25" y="1533525"/>
            <a:ext cx="752475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219"/>
                                        </p:tgtEl>
                                      </p:cBhvr>
                                    </p:animEffect>
                                    <p:set>
                                      <p:cBhvr>
                                        <p:cTn id="7" dur="1" fill="hold">
                                          <p:stCondLst>
                                            <p:cond delay="499"/>
                                          </p:stCondLst>
                                        </p:cTn>
                                        <p:tgtEl>
                                          <p:spTgt spid="92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2"/>
                                        </p:tgtEl>
                                        <p:attrNameLst>
                                          <p:attrName>style.visibility</p:attrName>
                                        </p:attrNameLst>
                                      </p:cBhvr>
                                      <p:to>
                                        <p:strVal val="visible"/>
                                      </p:to>
                                    </p:set>
                                    <p:animEffect transition="in" filter="fade">
                                      <p:cBhvr>
                                        <p:cTn id="17" dur="500"/>
                                        <p:tgtEl>
                                          <p:spTgt spid="92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23"/>
                                        </p:tgtEl>
                                        <p:attrNameLst>
                                          <p:attrName>style.visibility</p:attrName>
                                        </p:attrNameLst>
                                      </p:cBhvr>
                                      <p:to>
                                        <p:strVal val="visible"/>
                                      </p:to>
                                    </p:set>
                                    <p:animEffect transition="in" filter="fade">
                                      <p:cBhvr>
                                        <p:cTn id="22" dur="500"/>
                                        <p:tgtEl>
                                          <p:spTgt spid="92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24"/>
                                        </p:tgtEl>
                                        <p:attrNameLst>
                                          <p:attrName>style.visibility</p:attrName>
                                        </p:attrNameLst>
                                      </p:cBhvr>
                                      <p:to>
                                        <p:strVal val="visible"/>
                                      </p:to>
                                    </p:set>
                                    <p:animEffect transition="in" filter="fade">
                                      <p:cBhvr>
                                        <p:cTn id="27" dur="500"/>
                                        <p:tgtEl>
                                          <p:spTgt spid="92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21"/>
                                        </p:tgtEl>
                                        <p:attrNameLst>
                                          <p:attrName>style.visibility</p:attrName>
                                        </p:attrNameLst>
                                      </p:cBhvr>
                                      <p:to>
                                        <p:strVal val="visible"/>
                                      </p:to>
                                    </p:set>
                                    <p:animEffect transition="in" filter="fade">
                                      <p:cBhvr>
                                        <p:cTn id="3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for Gradient Descent</a:t>
            </a:r>
            <a:endParaRPr lang="en-US" dirty="0"/>
          </a:p>
        </p:txBody>
      </p:sp>
      <p:sp>
        <p:nvSpPr>
          <p:cNvPr id="3" name="Content Placeholder 2"/>
          <p:cNvSpPr>
            <a:spLocks noGrp="1"/>
          </p:cNvSpPr>
          <p:nvPr>
            <p:ph idx="1"/>
          </p:nvPr>
        </p:nvSpPr>
        <p:spPr/>
        <p:txBody>
          <a:bodyPr/>
          <a:lstStyle/>
          <a:p>
            <a:r>
              <a:rPr lang="en-US" dirty="0"/>
              <a:t>Regardless of the slope's sign </a:t>
            </a:r>
            <a:r>
              <a:rPr lang="en-US" dirty="0" smtClean="0"/>
              <a:t>for the function will​</a:t>
            </a:r>
            <a:r>
              <a:rPr lang="en-US" dirty="0"/>
              <a:t> eventually converges to its minimum value</a:t>
            </a:r>
            <a:endParaRPr lang="en-US" dirty="0" smtClean="0"/>
          </a:p>
          <a:p>
            <a:r>
              <a:rPr lang="en-US" dirty="0" smtClean="0"/>
              <a:t>On </a:t>
            </a:r>
            <a:r>
              <a:rPr lang="en-US" dirty="0"/>
              <a:t>a side note, we should adjust our parameter </a:t>
            </a:r>
            <a:r>
              <a:rPr lang="en-US" i="1" dirty="0" smtClean="0"/>
              <a:t>α</a:t>
            </a:r>
            <a:r>
              <a:rPr lang="en-US" dirty="0"/>
              <a:t> to ensure that the gradient descent algorithm converges in a reasonable time. </a:t>
            </a:r>
            <a:endParaRPr lang="en-US" dirty="0" smtClean="0"/>
          </a:p>
          <a:p>
            <a:r>
              <a:rPr lang="en-US" dirty="0" smtClean="0"/>
              <a:t>Failure </a:t>
            </a:r>
            <a:r>
              <a:rPr lang="en-US" dirty="0"/>
              <a:t>to converge or too much time to obtain the minimum value imply that our step size is wrong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21682"/>
            <a:ext cx="7467600" cy="494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84" y="4109154"/>
            <a:ext cx="4953000" cy="274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0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fade">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7962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41" b="1658"/>
          <a:stretch/>
        </p:blipFill>
        <p:spPr bwMode="auto">
          <a:xfrm>
            <a:off x="2228735" y="1763358"/>
            <a:ext cx="5621547" cy="489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9073" y="304800"/>
            <a:ext cx="7239000" cy="2031325"/>
          </a:xfrm>
          <a:prstGeom prst="rect">
            <a:avLst/>
          </a:prstGeom>
          <a:noFill/>
        </p:spPr>
        <p:txBody>
          <a:bodyPr wrap="square" rtlCol="0">
            <a:spAutoFit/>
          </a:bodyPr>
          <a:lstStyle/>
          <a:p>
            <a:r>
              <a:rPr lang="en-US" b="1" dirty="0" smtClean="0"/>
              <a:t>Artificial Intelligence ( AI )</a:t>
            </a:r>
            <a:r>
              <a:rPr lang="en-US" dirty="0"/>
              <a:t> means getting a computer to mimic human behavior in some way</a:t>
            </a:r>
            <a:r>
              <a:rPr lang="en-US" dirty="0" smtClean="0"/>
              <a:t>.</a:t>
            </a:r>
          </a:p>
          <a:p>
            <a:endParaRPr lang="en-US" dirty="0"/>
          </a:p>
          <a:p>
            <a:r>
              <a:rPr lang="en-US" b="1" dirty="0"/>
              <a:t>Machine learning</a:t>
            </a:r>
            <a:r>
              <a:rPr lang="en-US" dirty="0"/>
              <a:t> is a subset of AI, and it consists of the techniques that enable computers to figure things out from the data and deliver AI applications.</a:t>
            </a:r>
          </a:p>
          <a:p>
            <a:endParaRPr lang="en-US" dirty="0"/>
          </a:p>
        </p:txBody>
      </p:sp>
      <p:sp>
        <p:nvSpPr>
          <p:cNvPr id="5" name="TextBox 4"/>
          <p:cNvSpPr txBox="1"/>
          <p:nvPr/>
        </p:nvSpPr>
        <p:spPr>
          <a:xfrm>
            <a:off x="750346" y="2336125"/>
            <a:ext cx="6553200" cy="369332"/>
          </a:xfrm>
          <a:prstGeom prst="rect">
            <a:avLst/>
          </a:prstGeom>
          <a:noFill/>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339158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a:t>Classification techniques are an essential part of machine learning and data mining applications. </a:t>
            </a:r>
            <a:endParaRPr lang="en-US" dirty="0" smtClean="0"/>
          </a:p>
          <a:p>
            <a:endParaRPr lang="en-US" dirty="0"/>
          </a:p>
          <a:p>
            <a:r>
              <a:rPr lang="en-US" dirty="0" smtClean="0"/>
              <a:t>Approximately </a:t>
            </a:r>
            <a:r>
              <a:rPr lang="en-US" dirty="0"/>
              <a:t>70% of problems in Data Science are classification problems. There are lots of classification problems that are available, but the logistics regression is common and is a useful regression method for solving the binary classification problem. </a:t>
            </a:r>
            <a:endParaRPr lang="en-US" dirty="0" smtClean="0"/>
          </a:p>
          <a:p>
            <a:endParaRPr lang="en-US" dirty="0"/>
          </a:p>
          <a:p>
            <a:r>
              <a:rPr lang="en-US" dirty="0" smtClean="0"/>
              <a:t>Another </a:t>
            </a:r>
            <a:r>
              <a:rPr lang="en-US" dirty="0"/>
              <a:t>category of classification is Multinomial classification, which handles the issues where multiple classes are present in the target variable</a:t>
            </a:r>
          </a:p>
        </p:txBody>
      </p:sp>
    </p:spTree>
    <p:extLst>
      <p:ext uri="{BB962C8B-B14F-4D97-AF65-F5344CB8AC3E}">
        <p14:creationId xmlns:p14="http://schemas.microsoft.com/office/powerpoint/2010/main" val="778597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105400"/>
          </a:xfrm>
        </p:spPr>
        <p:txBody>
          <a:bodyPr>
            <a:normAutofit fontScale="92500"/>
          </a:bodyPr>
          <a:lstStyle/>
          <a:p>
            <a:r>
              <a:rPr lang="en-US" b="1" dirty="0"/>
              <a:t>Logistic Regression</a:t>
            </a:r>
          </a:p>
          <a:p>
            <a:r>
              <a:rPr lang="en-US" dirty="0"/>
              <a:t>Logistic regression is a statistical method for predicting binary classes. The outcome or target variable is dichotomous in nature. Dichotomous means there are only two possible classes. For example, it can be used for cancer detection problems. It computes the probability of an event occurrence.</a:t>
            </a:r>
          </a:p>
          <a:p>
            <a:r>
              <a:rPr lang="en-US" dirty="0"/>
              <a:t>It is a special case of linear regression where the target variable is categorical in nature. It uses a log of odds as the dependent variable. Logistic Regression predicts the probability of occurrence of a binary </a:t>
            </a:r>
            <a:r>
              <a:rPr lang="en-US" dirty="0" smtClean="0"/>
              <a:t>event </a:t>
            </a:r>
            <a:r>
              <a:rPr lang="en-US" dirty="0"/>
              <a:t>utilizing a </a:t>
            </a:r>
            <a:r>
              <a:rPr lang="en-US" dirty="0" err="1"/>
              <a:t>logit</a:t>
            </a:r>
            <a:r>
              <a:rPr lang="en-US" dirty="0"/>
              <a:t> function</a:t>
            </a:r>
            <a:r>
              <a:rPr lang="en-US" dirty="0" smtClean="0"/>
              <a:t>.</a:t>
            </a:r>
            <a:endParaRPr lang="en-US" dirty="0"/>
          </a:p>
          <a:p>
            <a:r>
              <a:rPr lang="en-US" dirty="0"/>
              <a:t>Linear Regression Equation</a:t>
            </a:r>
            <a:r>
              <a:rPr lang="en-US" dirty="0" smtClean="0"/>
              <a:t>:</a:t>
            </a:r>
          </a:p>
          <a:p>
            <a:endParaRPr lang="en-US" dirty="0"/>
          </a:p>
          <a:p>
            <a:r>
              <a:rPr lang="en-US" dirty="0"/>
              <a:t>Where, y is dependent variable and x1, x2 ... and </a:t>
            </a:r>
            <a:r>
              <a:rPr lang="en-US" dirty="0" err="1"/>
              <a:t>Xn</a:t>
            </a:r>
            <a:r>
              <a:rPr lang="en-US" dirty="0"/>
              <a:t> are explanatory variables</a:t>
            </a:r>
            <a:r>
              <a:rPr lang="en-US" dirty="0" smtClean="0"/>
              <a:t>.</a:t>
            </a:r>
            <a:endParaRPr lang="en-US" dirty="0"/>
          </a:p>
          <a:p>
            <a:r>
              <a:rPr lang="en-US" dirty="0"/>
              <a:t>Sigmoid Function</a:t>
            </a:r>
            <a:r>
              <a:rPr lang="en-US" dirty="0" smtClean="0"/>
              <a:t>:</a:t>
            </a:r>
          </a:p>
          <a:p>
            <a:endParaRPr lang="en-US" dirty="0" smtClean="0"/>
          </a:p>
          <a:p>
            <a:endParaRPr lang="en-US" dirty="0"/>
          </a:p>
          <a:p>
            <a:endParaRPr lang="en-US" dirty="0" smtClean="0"/>
          </a:p>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5" t="19215" b="17254"/>
          <a:stretch/>
        </p:blipFill>
        <p:spPr bwMode="auto">
          <a:xfrm>
            <a:off x="867784" y="4800600"/>
            <a:ext cx="3220346" cy="29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99" y="6172200"/>
            <a:ext cx="1219200" cy="235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59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7200"/>
            <a:ext cx="8382000" cy="639762"/>
          </a:xfrm>
        </p:spPr>
        <p:txBody>
          <a:bodyPr/>
          <a:lstStyle/>
          <a:p>
            <a:r>
              <a:rPr lang="en-US" sz="3600" b="1" dirty="0"/>
              <a:t>Linear Regression Vs. Logistic Regression</a:t>
            </a:r>
            <a:r>
              <a:rPr lang="en-US" b="1" dirty="0"/>
              <a:t/>
            </a:r>
            <a:br>
              <a:rPr lang="en-US" b="1" dirty="0"/>
            </a:br>
            <a:endParaRPr lang="en-US" dirty="0"/>
          </a:p>
        </p:txBody>
      </p:sp>
      <p:sp>
        <p:nvSpPr>
          <p:cNvPr id="3" name="Content Placeholder 2"/>
          <p:cNvSpPr>
            <a:spLocks noGrp="1"/>
          </p:cNvSpPr>
          <p:nvPr>
            <p:ph idx="1"/>
          </p:nvPr>
        </p:nvSpPr>
        <p:spPr>
          <a:xfrm>
            <a:off x="228600" y="1143000"/>
            <a:ext cx="7848600" cy="5257800"/>
          </a:xfrm>
        </p:spPr>
        <p:txBody>
          <a:bodyPr/>
          <a:lstStyle/>
          <a:p>
            <a:r>
              <a:rPr lang="en-US" dirty="0" smtClean="0"/>
              <a:t>Linear </a:t>
            </a:r>
            <a:r>
              <a:rPr lang="en-US" dirty="0"/>
              <a:t>regression gives you a continuous output, but logistic regression provides a constant output. An example of the continuous output is house price and stock price</a:t>
            </a:r>
            <a:r>
              <a:rPr lang="en-US" dirty="0" smtClean="0"/>
              <a:t>.</a:t>
            </a:r>
          </a:p>
          <a:p>
            <a:r>
              <a:rPr lang="en-US" dirty="0" smtClean="0"/>
              <a:t> </a:t>
            </a:r>
            <a:r>
              <a:rPr lang="en-US" dirty="0"/>
              <a:t>Example's of the discrete output is predicting whether a patient has cancer or not, predicting whether the customer will churn. </a:t>
            </a:r>
            <a:endParaRPr lang="en-US" dirty="0" smtClean="0"/>
          </a:p>
          <a:p>
            <a:r>
              <a:rPr lang="en-US" dirty="0" smtClean="0"/>
              <a:t>Linear </a:t>
            </a:r>
            <a:r>
              <a:rPr lang="en-US" dirty="0"/>
              <a:t>regression is estimated using Ordinary Least Squares (OLS) while logistic regression is estimated using Maximum Likelihood Estimation (MLE) approach</a:t>
            </a:r>
            <a:r>
              <a:rPr lang="en-US" dirty="0" smtClean="0"/>
              <a:t>.</a:t>
            </a:r>
          </a:p>
          <a:p>
            <a:endParaRPr lang="en-US" dirty="0"/>
          </a:p>
          <a:p>
            <a:pPr marL="114300" indent="0">
              <a:buNone/>
            </a:pP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038"/>
          <a:stretch/>
        </p:blipFill>
        <p:spPr bwMode="auto">
          <a:xfrm>
            <a:off x="152400" y="4114800"/>
            <a:ext cx="7848600" cy="298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35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Sigmoid Function</a:t>
            </a:r>
            <a:br>
              <a:rPr lang="en-US" b="1" dirty="0"/>
            </a:br>
            <a:endParaRPr lang="en-US" dirty="0"/>
          </a:p>
        </p:txBody>
      </p:sp>
      <p:sp>
        <p:nvSpPr>
          <p:cNvPr id="3" name="Content Placeholder 2"/>
          <p:cNvSpPr>
            <a:spLocks noGrp="1"/>
          </p:cNvSpPr>
          <p:nvPr>
            <p:ph idx="1"/>
          </p:nvPr>
        </p:nvSpPr>
        <p:spPr>
          <a:xfrm>
            <a:off x="457200" y="895350"/>
            <a:ext cx="7620000" cy="5334000"/>
          </a:xfrm>
        </p:spPr>
        <p:txBody>
          <a:bodyPr/>
          <a:lstStyle/>
          <a:p>
            <a:r>
              <a:rPr lang="en-US" dirty="0" smtClean="0"/>
              <a:t>The </a:t>
            </a:r>
            <a:r>
              <a:rPr lang="en-US" dirty="0"/>
              <a:t>sigmoid function, also called logistic function gives an ‘S’ shaped curve that can take any real-valued number and map it into a value between 0 and 1. </a:t>
            </a:r>
            <a:endParaRPr lang="en-US" dirty="0" smtClean="0"/>
          </a:p>
          <a:p>
            <a:r>
              <a:rPr lang="en-US" dirty="0" smtClean="0"/>
              <a:t>If </a:t>
            </a:r>
            <a:r>
              <a:rPr lang="en-US" dirty="0"/>
              <a:t>the curve goes to positive infinity, y predicted will become 1, and if the curve goes to negative infinity, y predicted will become 0. If the output of the sigmoid function is more than 0.5, we can classify the outcome as 1 or YES, and if it is less than 0.5, we can classify it as 0 or NO. </a:t>
            </a:r>
            <a:endParaRPr lang="en-US" dirty="0" smtClean="0"/>
          </a:p>
          <a:p>
            <a:r>
              <a:rPr lang="en-US" dirty="0" smtClean="0"/>
              <a:t>For </a:t>
            </a:r>
            <a:r>
              <a:rPr lang="en-US" dirty="0"/>
              <a:t>example: If the output is 0.75, we can say in terms of probability as: There is a 75 percent chance that patient will suffer from cancer.</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105400"/>
            <a:ext cx="322897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459584"/>
            <a:ext cx="3124200" cy="238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522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Machine Learning </a:t>
            </a:r>
          </a:p>
          <a:p>
            <a:pPr lvl="1"/>
            <a:r>
              <a:rPr lang="en-US" dirty="0"/>
              <a:t>- Grew out of work in AI </a:t>
            </a:r>
          </a:p>
          <a:p>
            <a:pPr lvl="1"/>
            <a:r>
              <a:rPr lang="en-US" dirty="0"/>
              <a:t>- New capability for </a:t>
            </a:r>
            <a:r>
              <a:rPr lang="en-US" dirty="0" smtClean="0"/>
              <a:t>computers</a:t>
            </a:r>
          </a:p>
          <a:p>
            <a:r>
              <a:rPr lang="en-US" dirty="0" smtClean="0"/>
              <a:t>Examples</a:t>
            </a:r>
            <a:r>
              <a:rPr lang="en-US" dirty="0"/>
              <a:t>: </a:t>
            </a:r>
            <a:endParaRPr lang="en-US" dirty="0" smtClean="0"/>
          </a:p>
          <a:p>
            <a:pPr lvl="1"/>
            <a:r>
              <a:rPr lang="en-US" dirty="0" smtClean="0"/>
              <a:t>- </a:t>
            </a:r>
            <a:r>
              <a:rPr lang="en-US" dirty="0"/>
              <a:t>Database mining </a:t>
            </a:r>
            <a:endParaRPr lang="en-US" dirty="0" smtClean="0"/>
          </a:p>
          <a:p>
            <a:pPr lvl="2"/>
            <a:r>
              <a:rPr lang="en-US" dirty="0"/>
              <a:t>Large datasets from growth of automation/web. </a:t>
            </a:r>
          </a:p>
          <a:p>
            <a:pPr lvl="2"/>
            <a:r>
              <a:rPr lang="en-US" dirty="0"/>
              <a:t>E.g., Web click data, medical records, biology, engineering </a:t>
            </a:r>
            <a:endParaRPr lang="en-US" dirty="0" smtClean="0"/>
          </a:p>
          <a:p>
            <a:pPr lvl="1"/>
            <a:r>
              <a:rPr lang="en-US" dirty="0" smtClean="0"/>
              <a:t>Applications </a:t>
            </a:r>
            <a:r>
              <a:rPr lang="en-US" dirty="0"/>
              <a:t>can’t program by hand. </a:t>
            </a:r>
            <a:endParaRPr lang="en-US" dirty="0" smtClean="0"/>
          </a:p>
          <a:p>
            <a:pPr lvl="2"/>
            <a:r>
              <a:rPr lang="en-US" dirty="0"/>
              <a:t>E.g., Autonomous helicopter, handwriting recognition, most of Natural Language Processing (NLP), Computer Vision</a:t>
            </a:r>
            <a:r>
              <a:rPr lang="en-US" dirty="0" smtClean="0"/>
              <a:t>.</a:t>
            </a:r>
            <a:endParaRPr lang="en-US" dirty="0"/>
          </a:p>
          <a:p>
            <a:pPr lvl="1"/>
            <a:r>
              <a:rPr lang="en-US" dirty="0" smtClean="0"/>
              <a:t>- </a:t>
            </a:r>
            <a:r>
              <a:rPr lang="en-US" dirty="0"/>
              <a:t>Self-customizing programs E.g., Amazon, Netflix product recommendations </a:t>
            </a:r>
          </a:p>
          <a:p>
            <a:pPr lvl="1"/>
            <a:r>
              <a:rPr lang="en-US" dirty="0" smtClean="0"/>
              <a:t>- </a:t>
            </a:r>
            <a:r>
              <a:rPr lang="en-US" dirty="0"/>
              <a:t>Understanding human learning (brain, real AI).</a:t>
            </a:r>
          </a:p>
        </p:txBody>
      </p:sp>
    </p:spTree>
    <p:extLst>
      <p:ext uri="{BB962C8B-B14F-4D97-AF65-F5344CB8AC3E}">
        <p14:creationId xmlns:p14="http://schemas.microsoft.com/office/powerpoint/2010/main" val="8739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Formal Definition</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Arthur </a:t>
            </a:r>
            <a:r>
              <a:rPr lang="en-US" dirty="0"/>
              <a:t>Samuel (1959). Machine Learning: </a:t>
            </a:r>
          </a:p>
          <a:p>
            <a:r>
              <a:rPr lang="en-US" dirty="0" smtClean="0"/>
              <a:t>Field </a:t>
            </a:r>
            <a:r>
              <a:rPr lang="en-US" dirty="0"/>
              <a:t>of study that gives computers the ability to learn without being explicitly programmed. </a:t>
            </a:r>
            <a:endParaRPr lang="en-US" dirty="0" smtClean="0"/>
          </a:p>
          <a:p>
            <a:pPr marL="114300" indent="0">
              <a:buNone/>
            </a:pPr>
            <a:endParaRPr lang="en-US" dirty="0"/>
          </a:p>
          <a:p>
            <a:pPr marL="114300" indent="0">
              <a:buNone/>
            </a:pPr>
            <a:r>
              <a:rPr lang="en-US" dirty="0" smtClean="0"/>
              <a:t>Tom </a:t>
            </a:r>
            <a:r>
              <a:rPr lang="en-US" dirty="0"/>
              <a:t>Mitchell (1998) Well-posed Learning Problem: </a:t>
            </a:r>
          </a:p>
          <a:p>
            <a:r>
              <a:rPr lang="en-US" dirty="0" smtClean="0"/>
              <a:t>A </a:t>
            </a:r>
            <a:r>
              <a:rPr lang="en-US" dirty="0"/>
              <a:t>computer program is said to learn from experience E with respect to some task T and some performance measure P, if its performance on T, as measured by P, improves with experience E. </a:t>
            </a:r>
            <a:endParaRPr lang="en-US" dirty="0" smtClean="0"/>
          </a:p>
          <a:p>
            <a:r>
              <a:rPr lang="en-US" dirty="0"/>
              <a:t>Example: playing checkers.</a:t>
            </a:r>
          </a:p>
          <a:p>
            <a:pPr marL="777240" lvl="2" indent="0">
              <a:buNone/>
            </a:pPr>
            <a:r>
              <a:rPr lang="en-US" dirty="0"/>
              <a:t>E = the experience of playing many games of checkers</a:t>
            </a:r>
          </a:p>
          <a:p>
            <a:pPr marL="777240" lvl="2" indent="0">
              <a:buNone/>
            </a:pPr>
            <a:r>
              <a:rPr lang="en-US" dirty="0"/>
              <a:t>T = the task of playing checkers.</a:t>
            </a:r>
          </a:p>
          <a:p>
            <a:pPr marL="777240" lvl="2" indent="0">
              <a:buNone/>
            </a:pPr>
            <a:r>
              <a:rPr lang="en-US" dirty="0"/>
              <a:t>P = the probability that the program will win the next game</a:t>
            </a:r>
          </a:p>
          <a:p>
            <a:endParaRPr lang="en-US" dirty="0"/>
          </a:p>
        </p:txBody>
      </p:sp>
    </p:spTree>
    <p:extLst>
      <p:ext uri="{BB962C8B-B14F-4D97-AF65-F5344CB8AC3E}">
        <p14:creationId xmlns:p14="http://schemas.microsoft.com/office/powerpoint/2010/main" val="117533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1143000"/>
          </a:xfrm>
        </p:spPr>
        <p:txBody>
          <a:bodyPr/>
          <a:lstStyle/>
          <a:p>
            <a:r>
              <a:rPr lang="en-US" dirty="0"/>
              <a:t>GENERAL CLASSIFICATION</a:t>
            </a:r>
          </a:p>
        </p:txBody>
      </p:sp>
      <p:sp>
        <p:nvSpPr>
          <p:cNvPr id="3" name="Content Placeholder 2"/>
          <p:cNvSpPr>
            <a:spLocks noGrp="1"/>
          </p:cNvSpPr>
          <p:nvPr>
            <p:ph idx="1"/>
          </p:nvPr>
        </p:nvSpPr>
        <p:spPr>
          <a:xfrm>
            <a:off x="342900" y="916079"/>
            <a:ext cx="7620000" cy="4800600"/>
          </a:xfrm>
        </p:spPr>
        <p:txBody>
          <a:bodyPr/>
          <a:lstStyle/>
          <a:p>
            <a:r>
              <a:rPr lang="en-US" dirty="0"/>
              <a:t>In general, any machine learning problem can be assigned to one of two broad classifications: </a:t>
            </a:r>
            <a:endParaRPr lang="en-US" dirty="0" smtClean="0"/>
          </a:p>
          <a:p>
            <a:pPr marL="114300" indent="0">
              <a:buNone/>
            </a:pPr>
            <a:r>
              <a:rPr lang="en-US" dirty="0"/>
              <a:t>	</a:t>
            </a:r>
            <a:r>
              <a:rPr lang="en-US" sz="4800" b="1" u="sng" dirty="0" smtClean="0"/>
              <a:t>Supervised </a:t>
            </a:r>
            <a:r>
              <a:rPr lang="en-US" sz="4800" b="1" u="sng" dirty="0"/>
              <a:t>learning </a:t>
            </a:r>
            <a:endParaRPr lang="en-US" sz="4800" b="1" u="sng" dirty="0" smtClean="0"/>
          </a:p>
          <a:p>
            <a:pPr marL="114300" indent="0">
              <a:buNone/>
            </a:pPr>
            <a:r>
              <a:rPr lang="en-US" sz="4800" dirty="0" smtClean="0"/>
              <a:t>			OR</a:t>
            </a:r>
          </a:p>
          <a:p>
            <a:pPr marL="114300" indent="0">
              <a:buNone/>
            </a:pPr>
            <a:r>
              <a:rPr lang="en-US" sz="4800" dirty="0" smtClean="0"/>
              <a:t>   </a:t>
            </a:r>
            <a:r>
              <a:rPr lang="en-US" sz="4800" b="1" u="sng" dirty="0" smtClean="0"/>
              <a:t>Unsupervised </a:t>
            </a:r>
            <a:r>
              <a:rPr lang="en-US" sz="4800" b="1" u="sng" dirty="0"/>
              <a:t>learning</a:t>
            </a:r>
            <a:r>
              <a:rPr lang="en-US" b="1" u="sng" dirty="0"/>
              <a:t>. </a:t>
            </a:r>
          </a:p>
        </p:txBody>
      </p:sp>
      <p:pic>
        <p:nvPicPr>
          <p:cNvPr id="3074" name="Picture 2" descr="Image result for unsupervised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16321"/>
            <a:ext cx="6019800" cy="2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03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620000" cy="685800"/>
          </a:xfrm>
        </p:spPr>
        <p:txBody>
          <a:bodyPr/>
          <a:lstStyle/>
          <a:p>
            <a:r>
              <a:rPr lang="en-US" dirty="0"/>
              <a:t>Supervised Learning</a:t>
            </a:r>
            <a:br>
              <a:rPr lang="en-US" dirty="0"/>
            </a:br>
            <a:endParaRPr lang="en-US" dirty="0"/>
          </a:p>
        </p:txBody>
      </p:sp>
      <p:sp>
        <p:nvSpPr>
          <p:cNvPr id="3" name="Content Placeholder 2"/>
          <p:cNvSpPr>
            <a:spLocks noGrp="1"/>
          </p:cNvSpPr>
          <p:nvPr>
            <p:ph idx="1"/>
          </p:nvPr>
        </p:nvSpPr>
        <p:spPr>
          <a:xfrm>
            <a:off x="457200" y="990600"/>
            <a:ext cx="7620000" cy="5410200"/>
          </a:xfrm>
        </p:spPr>
        <p:txBody>
          <a:bodyPr>
            <a:normAutofit/>
          </a:bodyPr>
          <a:lstStyle/>
          <a:p>
            <a:r>
              <a:rPr lang="en-US" dirty="0"/>
              <a:t>In supervised learning, we are given a data set and already know what our correct output should look like, having the idea that there is a relationship between the input and the output</a:t>
            </a:r>
            <a:r>
              <a:rPr lang="en-US" dirty="0" smtClean="0"/>
              <a:t>.</a:t>
            </a:r>
          </a:p>
          <a:p>
            <a:r>
              <a:rPr lang="en-US" dirty="0" smtClean="0"/>
              <a:t>Examples: </a:t>
            </a:r>
          </a:p>
          <a:p>
            <a:pPr marL="114300" indent="0">
              <a:buNone/>
            </a:pPr>
            <a:r>
              <a:rPr lang="en-US" dirty="0" smtClean="0"/>
              <a:t>    1)You </a:t>
            </a:r>
            <a:r>
              <a:rPr lang="en-US" dirty="0"/>
              <a:t>get bunch of photos with information what is on them and you train a model to recognize new </a:t>
            </a:r>
            <a:r>
              <a:rPr lang="en-US" dirty="0" smtClean="0"/>
              <a:t>photos</a:t>
            </a:r>
          </a:p>
          <a:p>
            <a:pPr marL="114300" indent="0">
              <a:buNone/>
            </a:pPr>
            <a:r>
              <a:rPr lang="en-US" dirty="0" smtClean="0"/>
              <a:t>    2)And based </a:t>
            </a:r>
            <a:r>
              <a:rPr lang="en-US" dirty="0"/>
              <a:t>on past information about spams, filtering out a new incoming email into Inbox (normal) or Junk folder (Spam)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343399"/>
            <a:ext cx="41148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Image result for inbox or sp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271961"/>
            <a:ext cx="3276600" cy="245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15000" y="5039021"/>
            <a:ext cx="1447800" cy="400110"/>
          </a:xfrm>
          <a:prstGeom prst="rect">
            <a:avLst/>
          </a:prstGeom>
          <a:noFill/>
        </p:spPr>
        <p:txBody>
          <a:bodyPr wrap="square" rtlCol="0">
            <a:spAutoFit/>
          </a:bodyPr>
          <a:lstStyle/>
          <a:p>
            <a:r>
              <a:rPr lang="en-US" sz="2000" b="1" dirty="0" smtClean="0">
                <a:solidFill>
                  <a:srgbClr val="FF0000"/>
                </a:solidFill>
              </a:rPr>
              <a:t>The Model</a:t>
            </a:r>
            <a:endParaRPr lang="en-US" sz="2000" b="1" dirty="0">
              <a:solidFill>
                <a:srgbClr val="FF0000"/>
              </a:solidFill>
            </a:endParaRPr>
          </a:p>
        </p:txBody>
      </p:sp>
      <p:sp>
        <p:nvSpPr>
          <p:cNvPr id="5" name="TextBox 4"/>
          <p:cNvSpPr txBox="1"/>
          <p:nvPr/>
        </p:nvSpPr>
        <p:spPr>
          <a:xfrm>
            <a:off x="7162800" y="4419600"/>
            <a:ext cx="914400" cy="400110"/>
          </a:xfrm>
          <a:prstGeom prst="rect">
            <a:avLst/>
          </a:prstGeom>
          <a:noFill/>
        </p:spPr>
        <p:txBody>
          <a:bodyPr wrap="square" rtlCol="0">
            <a:spAutoFit/>
          </a:bodyPr>
          <a:lstStyle/>
          <a:p>
            <a:r>
              <a:rPr lang="en-US" sz="2000" b="1" dirty="0" smtClean="0"/>
              <a:t>Spam</a:t>
            </a:r>
            <a:endParaRPr lang="en-US" b="1" dirty="0"/>
          </a:p>
        </p:txBody>
      </p:sp>
    </p:spTree>
    <p:extLst>
      <p:ext uri="{BB962C8B-B14F-4D97-AF65-F5344CB8AC3E}">
        <p14:creationId xmlns:p14="http://schemas.microsoft.com/office/powerpoint/2010/main" val="754616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11" y="2822"/>
            <a:ext cx="7620000" cy="1143000"/>
          </a:xfrm>
        </p:spPr>
        <p:txBody>
          <a:bodyPr/>
          <a:lstStyle/>
          <a:p>
            <a:r>
              <a:rPr lang="en-US" dirty="0"/>
              <a:t>Unsupervised learning</a:t>
            </a:r>
          </a:p>
        </p:txBody>
      </p:sp>
      <p:sp>
        <p:nvSpPr>
          <p:cNvPr id="3" name="Content Placeholder 2"/>
          <p:cNvSpPr>
            <a:spLocks noGrp="1"/>
          </p:cNvSpPr>
          <p:nvPr>
            <p:ph idx="1"/>
          </p:nvPr>
        </p:nvSpPr>
        <p:spPr>
          <a:xfrm>
            <a:off x="228600" y="990600"/>
            <a:ext cx="7620000" cy="4800600"/>
          </a:xfrm>
        </p:spPr>
        <p:txBody>
          <a:bodyPr/>
          <a:lstStyle/>
          <a:p>
            <a:r>
              <a:rPr lang="en-US" dirty="0"/>
              <a:t>Unsupervised learning is the training of machine using information that is neither classified nor </a:t>
            </a:r>
            <a:r>
              <a:rPr lang="en-US" dirty="0" smtClean="0"/>
              <a:t>labeled </a:t>
            </a:r>
            <a:r>
              <a:rPr lang="en-US" dirty="0"/>
              <a:t>and allowing the algorithm to act on that information without guidance. </a:t>
            </a:r>
            <a:endParaRPr lang="en-US" dirty="0" smtClean="0"/>
          </a:p>
          <a:p>
            <a:endParaRPr lang="en-US" dirty="0"/>
          </a:p>
          <a:p>
            <a:r>
              <a:rPr lang="en-US" dirty="0" smtClean="0"/>
              <a:t>Example </a:t>
            </a:r>
          </a:p>
          <a:p>
            <a:pPr marL="777240" lvl="2" indent="0">
              <a:buNone/>
            </a:pPr>
            <a:r>
              <a:rPr lang="en-US" dirty="0" smtClean="0"/>
              <a:t>Let's suppose you have never seen a Cricket match before and by chance watch a video on internet, now you can classify players on the basis of different criterion: </a:t>
            </a:r>
          </a:p>
          <a:p>
            <a:pPr marL="777240" lvl="2" indent="0">
              <a:buNone/>
            </a:pPr>
            <a:r>
              <a:rPr lang="en-US" dirty="0" smtClean="0"/>
              <a:t>Players wearing same sort of kits are in one class, </a:t>
            </a:r>
          </a:p>
          <a:p>
            <a:pPr marL="777240" lvl="2" indent="0">
              <a:buNone/>
            </a:pPr>
            <a:r>
              <a:rPr lang="en-US" dirty="0" smtClean="0"/>
              <a:t>Players of one style are in one class (batsmen, bowler, fielders), </a:t>
            </a:r>
          </a:p>
          <a:p>
            <a:pPr marL="777240" lvl="2" indent="0">
              <a:buNone/>
            </a:pPr>
            <a:r>
              <a:rPr lang="en-US" dirty="0" smtClean="0"/>
              <a:t>or on the basis of playing hand (RH </a:t>
            </a:r>
            <a:r>
              <a:rPr lang="en-US" dirty="0" err="1" smtClean="0"/>
              <a:t>vs</a:t>
            </a:r>
            <a:r>
              <a:rPr lang="en-US" dirty="0" smtClean="0"/>
              <a:t> LH) </a:t>
            </a:r>
          </a:p>
          <a:p>
            <a:pPr marL="777240" lvl="2" indent="0">
              <a:buNone/>
            </a:pPr>
            <a:r>
              <a:rPr lang="en-US" dirty="0" smtClean="0"/>
              <a:t>or </a:t>
            </a:r>
            <a:r>
              <a:rPr lang="en-US" dirty="0"/>
              <a:t>whatever way you would observe [and classify] it. </a:t>
            </a:r>
          </a:p>
        </p:txBody>
      </p:sp>
      <p:pic>
        <p:nvPicPr>
          <p:cNvPr id="4" name="Picture 2" descr="Image result for unsupervised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52086" t="12058"/>
          <a:stretch/>
        </p:blipFill>
        <p:spPr bwMode="auto">
          <a:xfrm>
            <a:off x="5562600" y="4411971"/>
            <a:ext cx="2884311" cy="227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573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20000" cy="6248400"/>
          </a:xfrm>
        </p:spPr>
        <p:txBody>
          <a:bodyPr/>
          <a:lstStyle/>
          <a:p>
            <a:endParaRPr lang="en-US" sz="2400" b="1" dirty="0" smtClean="0"/>
          </a:p>
          <a:p>
            <a:r>
              <a:rPr lang="en-US" sz="2400" b="1" dirty="0" smtClean="0"/>
              <a:t>Supervised </a:t>
            </a:r>
            <a:r>
              <a:rPr lang="en-US" sz="2400" b="1" dirty="0"/>
              <a:t>learning problems are categorized into "</a:t>
            </a:r>
            <a:r>
              <a:rPr lang="en-US" sz="2400" b="1" u="sng" dirty="0"/>
              <a:t>regression</a:t>
            </a:r>
            <a:r>
              <a:rPr lang="en-US" sz="2400" b="1" dirty="0"/>
              <a:t>" and "</a:t>
            </a:r>
            <a:r>
              <a:rPr lang="en-US" sz="2400" b="1" u="sng" dirty="0"/>
              <a:t>classification</a:t>
            </a:r>
            <a:r>
              <a:rPr lang="en-US" sz="2400" b="1" dirty="0"/>
              <a:t>" problems. </a:t>
            </a:r>
            <a:endParaRPr lang="en-US" sz="2400" b="1" dirty="0" smtClean="0"/>
          </a:p>
          <a:p>
            <a:pPr marL="114300" indent="0">
              <a:buNone/>
            </a:pPr>
            <a:endParaRPr lang="en-US" dirty="0"/>
          </a:p>
          <a:p>
            <a:pPr marL="411480" lvl="1" indent="0">
              <a:buNone/>
            </a:pPr>
            <a:r>
              <a:rPr lang="en-US" dirty="0" smtClean="0"/>
              <a:t>-&gt; </a:t>
            </a:r>
            <a:r>
              <a:rPr lang="en-US" u="sng" dirty="0"/>
              <a:t>In a regression problem</a:t>
            </a:r>
            <a:r>
              <a:rPr lang="en-US" dirty="0"/>
              <a:t>, we are trying to predict results within a continuous output, meaning that we are trying to map input variables to some continuous function. </a:t>
            </a:r>
            <a:endParaRPr lang="en-US" dirty="0" smtClean="0"/>
          </a:p>
          <a:p>
            <a:pPr marL="411480" lvl="1" indent="0">
              <a:buNone/>
            </a:pPr>
            <a:r>
              <a:rPr lang="en-US" sz="2100" u="sng" dirty="0" smtClean="0"/>
              <a:t>Regression Example </a:t>
            </a:r>
            <a:r>
              <a:rPr lang="en-US" sz="2100" dirty="0" smtClean="0"/>
              <a:t>: Given </a:t>
            </a:r>
            <a:r>
              <a:rPr lang="en-US" sz="2100" dirty="0"/>
              <a:t>a picture of Male/Female, We have to predict his/her age on the basis of given picture. </a:t>
            </a:r>
            <a:endParaRPr lang="en-US" sz="2100" dirty="0" smtClean="0"/>
          </a:p>
          <a:p>
            <a:pPr marL="411480" lvl="1" indent="0">
              <a:buNone/>
            </a:pPr>
            <a:endParaRPr lang="en-US" dirty="0"/>
          </a:p>
          <a:p>
            <a:pPr marL="411480" lvl="1" indent="0">
              <a:buNone/>
            </a:pPr>
            <a:r>
              <a:rPr lang="en-US" dirty="0" smtClean="0"/>
              <a:t>-&gt; </a:t>
            </a:r>
            <a:r>
              <a:rPr lang="en-US" u="sng" dirty="0"/>
              <a:t>In a classification problem</a:t>
            </a:r>
            <a:r>
              <a:rPr lang="en-US" dirty="0"/>
              <a:t>, we are instead trying to predict results in a discrete output. In other words, we are trying to map input variables into discrete categories</a:t>
            </a:r>
            <a:r>
              <a:rPr lang="en-US" dirty="0" smtClean="0"/>
              <a:t>.</a:t>
            </a:r>
          </a:p>
          <a:p>
            <a:pPr marL="411480" lvl="1" indent="0">
              <a:buNone/>
            </a:pPr>
            <a:r>
              <a:rPr lang="en-US" sz="2100" u="sng" dirty="0" smtClean="0"/>
              <a:t>Classification Example </a:t>
            </a:r>
            <a:r>
              <a:rPr lang="en-US" sz="2100" dirty="0" smtClean="0"/>
              <a:t>: </a:t>
            </a:r>
            <a:r>
              <a:rPr lang="en-US" sz="2100" dirty="0"/>
              <a:t>Based on past information about spams, filtering out a new incoming email into </a:t>
            </a:r>
            <a:r>
              <a:rPr lang="en-US" sz="2100" dirty="0" smtClean="0"/>
              <a:t>Spam or Not Spam.</a:t>
            </a:r>
            <a:endParaRPr lang="en-US" sz="2100" dirty="0"/>
          </a:p>
        </p:txBody>
      </p:sp>
    </p:spTree>
    <p:extLst>
      <p:ext uri="{BB962C8B-B14F-4D97-AF65-F5344CB8AC3E}">
        <p14:creationId xmlns:p14="http://schemas.microsoft.com/office/powerpoint/2010/main" val="3305540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or Classification</a:t>
            </a:r>
            <a:endParaRPr lang="en-US" dirty="0"/>
          </a:p>
        </p:txBody>
      </p:sp>
      <p:sp>
        <p:nvSpPr>
          <p:cNvPr id="3" name="Content Placeholder 2"/>
          <p:cNvSpPr>
            <a:spLocks noGrp="1"/>
          </p:cNvSpPr>
          <p:nvPr>
            <p:ph idx="1"/>
          </p:nvPr>
        </p:nvSpPr>
        <p:spPr/>
        <p:txBody>
          <a:bodyPr/>
          <a:lstStyle/>
          <a:p>
            <a:r>
              <a:rPr lang="en-US" b="1" dirty="0" smtClean="0"/>
              <a:t>Problem 1</a:t>
            </a:r>
            <a:r>
              <a:rPr lang="en-US" dirty="0" smtClean="0"/>
              <a:t> : Based </a:t>
            </a:r>
            <a:r>
              <a:rPr lang="en-US" dirty="0"/>
              <a:t>on some prior knowledge (when its sunny, temperature is higher; when its cloudy, humidity is higher, etc.) weather apps predict the parameters for a given </a:t>
            </a:r>
            <a:r>
              <a:rPr lang="en-US" dirty="0" smtClean="0"/>
              <a:t>time</a:t>
            </a:r>
          </a:p>
          <a:p>
            <a:endParaRPr lang="en-US" dirty="0"/>
          </a:p>
          <a:p>
            <a:r>
              <a:rPr lang="en-US" b="1" dirty="0" smtClean="0"/>
              <a:t>Problem 2</a:t>
            </a:r>
            <a:r>
              <a:rPr lang="en-US" dirty="0" smtClean="0"/>
              <a:t> : You’d </a:t>
            </a:r>
            <a:r>
              <a:rPr lang="en-US" dirty="0"/>
              <a:t>like software to examine individual customer accounts, and for each account decide if it has been </a:t>
            </a:r>
            <a:r>
              <a:rPr lang="en-US" dirty="0" smtClean="0"/>
              <a:t>hacked/compromised</a:t>
            </a:r>
          </a:p>
          <a:p>
            <a:endParaRPr lang="en-US" dirty="0"/>
          </a:p>
          <a:p>
            <a:r>
              <a:rPr lang="en-US" dirty="0" smtClean="0"/>
              <a:t>Answers : </a:t>
            </a:r>
          </a:p>
          <a:p>
            <a:pPr marL="114300" indent="0">
              <a:buNone/>
            </a:pPr>
            <a:r>
              <a:rPr lang="en-US" dirty="0" smtClean="0"/>
              <a:t>	1) Regression</a:t>
            </a:r>
          </a:p>
          <a:p>
            <a:pPr marL="114300" indent="0">
              <a:buNone/>
            </a:pPr>
            <a:r>
              <a:rPr lang="en-US" dirty="0" smtClean="0"/>
              <a:t>	2) Classification</a:t>
            </a:r>
          </a:p>
        </p:txBody>
      </p:sp>
    </p:spTree>
    <p:extLst>
      <p:ext uri="{BB962C8B-B14F-4D97-AF65-F5344CB8AC3E}">
        <p14:creationId xmlns:p14="http://schemas.microsoft.com/office/powerpoint/2010/main" val="34597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314</TotalTime>
  <Words>1170</Words>
  <Application>Microsoft Office PowerPoint</Application>
  <PresentationFormat>On-screen Show (4:3)</PresentationFormat>
  <Paragraphs>108</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Adjacency</vt:lpstr>
      <vt:lpstr>Machine Learning</vt:lpstr>
      <vt:lpstr>PowerPoint Presentation</vt:lpstr>
      <vt:lpstr>Introduction</vt:lpstr>
      <vt:lpstr>A Formal Definition</vt:lpstr>
      <vt:lpstr>GENERAL CLASSIFICATION</vt:lpstr>
      <vt:lpstr>Supervised Learning </vt:lpstr>
      <vt:lpstr>Unsupervised learning</vt:lpstr>
      <vt:lpstr>PowerPoint Presentation</vt:lpstr>
      <vt:lpstr>Regression or Classification</vt:lpstr>
      <vt:lpstr>Regression Analysis</vt:lpstr>
      <vt:lpstr>Linear Regression</vt:lpstr>
      <vt:lpstr>Linear Regression</vt:lpstr>
      <vt:lpstr>PowerPoint Presentation</vt:lpstr>
      <vt:lpstr>Cost function </vt:lpstr>
      <vt:lpstr>Summary</vt:lpstr>
      <vt:lpstr>Intuition – Gradient Descent</vt:lpstr>
      <vt:lpstr>Gradient Descent</vt:lpstr>
      <vt:lpstr>Algorithm for Gradient Descent</vt:lpstr>
      <vt:lpstr>Logistic Regression</vt:lpstr>
      <vt:lpstr>Logistic regression</vt:lpstr>
      <vt:lpstr>PowerPoint Presentation</vt:lpstr>
      <vt:lpstr>Linear Regression Vs. Logistic Regression </vt:lpstr>
      <vt:lpstr>Sigmoid Function </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Irfaan Arif</dc:creator>
  <cp:lastModifiedBy>Irfaan Arif</cp:lastModifiedBy>
  <cp:revision>38</cp:revision>
  <dcterms:created xsi:type="dcterms:W3CDTF">2019-10-18T09:28:53Z</dcterms:created>
  <dcterms:modified xsi:type="dcterms:W3CDTF">2020-01-02T08:41:14Z</dcterms:modified>
</cp:coreProperties>
</file>